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3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4" r:id="rId7"/>
    <p:sldId id="273" r:id="rId8"/>
    <p:sldId id="274" r:id="rId9"/>
    <p:sldId id="275" r:id="rId10"/>
    <p:sldId id="277" r:id="rId11"/>
    <p:sldId id="271" r:id="rId12"/>
  </p:sldIdLst>
  <p:sldSz cx="12801600" cy="7772400"/>
  <p:notesSz cx="128016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00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60120" y="2409444"/>
            <a:ext cx="1088136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sng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0240" y="4352544"/>
            <a:ext cx="896112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457200"/>
            <a:ext cx="12191999" cy="686104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9587" y="457199"/>
            <a:ext cx="12192635" cy="6868795"/>
          </a:xfrm>
          <a:custGeom>
            <a:avLst/>
            <a:gdLst/>
            <a:ahLst/>
            <a:cxnLst/>
            <a:rect l="l" t="t" r="r" b="b"/>
            <a:pathLst>
              <a:path w="12192635" h="6868795">
                <a:moveTo>
                  <a:pt x="12192013" y="0"/>
                </a:moveTo>
                <a:lnTo>
                  <a:pt x="12188965" y="0"/>
                </a:lnTo>
                <a:lnTo>
                  <a:pt x="12188965" y="6858508"/>
                </a:lnTo>
                <a:lnTo>
                  <a:pt x="0" y="6858508"/>
                </a:lnTo>
                <a:lnTo>
                  <a:pt x="0" y="6863588"/>
                </a:lnTo>
                <a:lnTo>
                  <a:pt x="0" y="6868668"/>
                </a:lnTo>
                <a:lnTo>
                  <a:pt x="12192013" y="6868668"/>
                </a:lnTo>
                <a:lnTo>
                  <a:pt x="12192013" y="6864096"/>
                </a:lnTo>
                <a:lnTo>
                  <a:pt x="12192013" y="6863588"/>
                </a:lnTo>
                <a:lnTo>
                  <a:pt x="12192013" y="6861061"/>
                </a:lnTo>
                <a:lnTo>
                  <a:pt x="12192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976104" y="457199"/>
            <a:ext cx="1229995" cy="6864350"/>
          </a:xfrm>
          <a:custGeom>
            <a:avLst/>
            <a:gdLst/>
            <a:ahLst/>
            <a:cxnLst/>
            <a:rect l="l" t="t" r="r" b="b"/>
            <a:pathLst>
              <a:path w="1229995" h="6864350">
                <a:moveTo>
                  <a:pt x="1222248" y="6864096"/>
                </a:moveTo>
                <a:lnTo>
                  <a:pt x="1220724" y="6862572"/>
                </a:lnTo>
                <a:lnTo>
                  <a:pt x="1219200" y="6859523"/>
                </a:lnTo>
                <a:lnTo>
                  <a:pt x="0" y="1524"/>
                </a:lnTo>
                <a:lnTo>
                  <a:pt x="0" y="0"/>
                </a:lnTo>
                <a:lnTo>
                  <a:pt x="9144" y="0"/>
                </a:lnTo>
                <a:lnTo>
                  <a:pt x="1228344" y="6858000"/>
                </a:lnTo>
                <a:lnTo>
                  <a:pt x="1229868" y="6861048"/>
                </a:lnTo>
                <a:lnTo>
                  <a:pt x="1228344" y="6862572"/>
                </a:lnTo>
                <a:lnTo>
                  <a:pt x="1225296" y="6862572"/>
                </a:lnTo>
                <a:lnTo>
                  <a:pt x="1222248" y="6864096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031479" y="4134611"/>
            <a:ext cx="4772025" cy="3187065"/>
          </a:xfrm>
          <a:custGeom>
            <a:avLst/>
            <a:gdLst/>
            <a:ahLst/>
            <a:cxnLst/>
            <a:rect l="l" t="t" r="r" b="b"/>
            <a:pathLst>
              <a:path w="4772025" h="3187065">
                <a:moveTo>
                  <a:pt x="4572" y="3186684"/>
                </a:moveTo>
                <a:lnTo>
                  <a:pt x="1524" y="3185160"/>
                </a:lnTo>
                <a:lnTo>
                  <a:pt x="0" y="3183636"/>
                </a:lnTo>
                <a:lnTo>
                  <a:pt x="0" y="3179064"/>
                </a:lnTo>
                <a:lnTo>
                  <a:pt x="1524" y="3177540"/>
                </a:lnTo>
                <a:lnTo>
                  <a:pt x="4764024" y="1524"/>
                </a:lnTo>
                <a:lnTo>
                  <a:pt x="4767072" y="0"/>
                </a:lnTo>
                <a:lnTo>
                  <a:pt x="4770120" y="0"/>
                </a:lnTo>
                <a:lnTo>
                  <a:pt x="4771643" y="3048"/>
                </a:lnTo>
                <a:lnTo>
                  <a:pt x="4771643" y="7620"/>
                </a:lnTo>
                <a:lnTo>
                  <a:pt x="4770120" y="9143"/>
                </a:lnTo>
                <a:lnTo>
                  <a:pt x="7620" y="3185160"/>
                </a:lnTo>
                <a:lnTo>
                  <a:pt x="4572" y="3186684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37192" y="457200"/>
            <a:ext cx="3264407" cy="686104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4465320"/>
            <a:ext cx="451103" cy="2852927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1664" y="1344168"/>
            <a:ext cx="11378183" cy="130454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 u="sng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 u="sng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40080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92824" y="1787652"/>
            <a:ext cx="5568696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 u="sng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457199"/>
            <a:ext cx="11783567" cy="657453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9600" y="456958"/>
            <a:ext cx="11790045" cy="6582409"/>
          </a:xfrm>
          <a:custGeom>
            <a:avLst/>
            <a:gdLst/>
            <a:ahLst/>
            <a:cxnLst/>
            <a:rect l="l" t="t" r="r" b="b"/>
            <a:pathLst>
              <a:path w="11790045" h="6582409">
                <a:moveTo>
                  <a:pt x="11789664" y="0"/>
                </a:moveTo>
                <a:lnTo>
                  <a:pt x="11784838" y="0"/>
                </a:lnTo>
                <a:lnTo>
                  <a:pt x="11784838" y="6573520"/>
                </a:lnTo>
                <a:lnTo>
                  <a:pt x="11782933" y="6575425"/>
                </a:lnTo>
                <a:lnTo>
                  <a:pt x="11782933" y="6573520"/>
                </a:lnTo>
                <a:lnTo>
                  <a:pt x="11784838" y="6573520"/>
                </a:lnTo>
                <a:lnTo>
                  <a:pt x="11784838" y="0"/>
                </a:lnTo>
                <a:lnTo>
                  <a:pt x="11780520" y="0"/>
                </a:lnTo>
                <a:lnTo>
                  <a:pt x="11780520" y="6573520"/>
                </a:lnTo>
                <a:lnTo>
                  <a:pt x="0" y="6573520"/>
                </a:lnTo>
                <a:lnTo>
                  <a:pt x="0" y="6577330"/>
                </a:lnTo>
                <a:lnTo>
                  <a:pt x="0" y="6579870"/>
                </a:lnTo>
                <a:lnTo>
                  <a:pt x="0" y="6582410"/>
                </a:lnTo>
                <a:lnTo>
                  <a:pt x="11788775" y="6582410"/>
                </a:lnTo>
                <a:lnTo>
                  <a:pt x="11788775" y="6579870"/>
                </a:lnTo>
                <a:lnTo>
                  <a:pt x="11789664" y="6579870"/>
                </a:lnTo>
                <a:lnTo>
                  <a:pt x="11789664" y="6577838"/>
                </a:lnTo>
                <a:lnTo>
                  <a:pt x="11789664" y="6577330"/>
                </a:lnTo>
                <a:lnTo>
                  <a:pt x="11789664" y="6573520"/>
                </a:lnTo>
                <a:lnTo>
                  <a:pt x="11789664" y="6573266"/>
                </a:lnTo>
                <a:lnTo>
                  <a:pt x="117896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618336" y="457199"/>
            <a:ext cx="1177925" cy="6577965"/>
          </a:xfrm>
          <a:custGeom>
            <a:avLst/>
            <a:gdLst/>
            <a:ahLst/>
            <a:cxnLst/>
            <a:rect l="l" t="t" r="r" b="b"/>
            <a:pathLst>
              <a:path w="1177925" h="6577965">
                <a:moveTo>
                  <a:pt x="1171583" y="6577584"/>
                </a:moveTo>
                <a:lnTo>
                  <a:pt x="1168535" y="6576060"/>
                </a:lnTo>
                <a:lnTo>
                  <a:pt x="1168535" y="6573011"/>
                </a:lnTo>
                <a:lnTo>
                  <a:pt x="0" y="0"/>
                </a:lnTo>
                <a:lnTo>
                  <a:pt x="9414" y="0"/>
                </a:lnTo>
                <a:lnTo>
                  <a:pt x="1177679" y="6571488"/>
                </a:lnTo>
                <a:lnTo>
                  <a:pt x="1177679" y="6574536"/>
                </a:lnTo>
                <a:lnTo>
                  <a:pt x="1176155" y="6576060"/>
                </a:lnTo>
                <a:lnTo>
                  <a:pt x="1173107" y="6576060"/>
                </a:lnTo>
                <a:lnTo>
                  <a:pt x="1171583" y="6577584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621523" y="3848099"/>
            <a:ext cx="4773295" cy="3187065"/>
          </a:xfrm>
          <a:custGeom>
            <a:avLst/>
            <a:gdLst/>
            <a:ahLst/>
            <a:cxnLst/>
            <a:rect l="l" t="t" r="r" b="b"/>
            <a:pathLst>
              <a:path w="4773295" h="3187065">
                <a:moveTo>
                  <a:pt x="6096" y="3186684"/>
                </a:moveTo>
                <a:lnTo>
                  <a:pt x="3048" y="3186684"/>
                </a:lnTo>
                <a:lnTo>
                  <a:pt x="1524" y="3183636"/>
                </a:lnTo>
                <a:lnTo>
                  <a:pt x="0" y="3182112"/>
                </a:lnTo>
                <a:lnTo>
                  <a:pt x="0" y="3179064"/>
                </a:lnTo>
                <a:lnTo>
                  <a:pt x="3048" y="3177540"/>
                </a:lnTo>
                <a:lnTo>
                  <a:pt x="4765548" y="1524"/>
                </a:lnTo>
                <a:lnTo>
                  <a:pt x="4767072" y="0"/>
                </a:lnTo>
                <a:lnTo>
                  <a:pt x="4770120" y="0"/>
                </a:lnTo>
                <a:lnTo>
                  <a:pt x="4771644" y="3048"/>
                </a:lnTo>
                <a:lnTo>
                  <a:pt x="4773167" y="4572"/>
                </a:lnTo>
                <a:lnTo>
                  <a:pt x="4771644" y="7620"/>
                </a:lnTo>
                <a:lnTo>
                  <a:pt x="4770120" y="9143"/>
                </a:lnTo>
                <a:lnTo>
                  <a:pt x="7620" y="3185160"/>
                </a:lnTo>
                <a:lnTo>
                  <a:pt x="6096" y="3186684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28759" y="457199"/>
            <a:ext cx="3267455" cy="657453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4181856"/>
            <a:ext cx="42671" cy="284987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457200"/>
            <a:ext cx="12191999" cy="686104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9587" y="457199"/>
            <a:ext cx="12192635" cy="6868795"/>
          </a:xfrm>
          <a:custGeom>
            <a:avLst/>
            <a:gdLst/>
            <a:ahLst/>
            <a:cxnLst/>
            <a:rect l="l" t="t" r="r" b="b"/>
            <a:pathLst>
              <a:path w="12192635" h="6868795">
                <a:moveTo>
                  <a:pt x="12192013" y="0"/>
                </a:moveTo>
                <a:lnTo>
                  <a:pt x="12188965" y="0"/>
                </a:lnTo>
                <a:lnTo>
                  <a:pt x="12188965" y="6858508"/>
                </a:lnTo>
                <a:lnTo>
                  <a:pt x="0" y="6858508"/>
                </a:lnTo>
                <a:lnTo>
                  <a:pt x="0" y="6863588"/>
                </a:lnTo>
                <a:lnTo>
                  <a:pt x="0" y="6868668"/>
                </a:lnTo>
                <a:lnTo>
                  <a:pt x="12192013" y="6868668"/>
                </a:lnTo>
                <a:lnTo>
                  <a:pt x="12192013" y="6864096"/>
                </a:lnTo>
                <a:lnTo>
                  <a:pt x="12192013" y="6863588"/>
                </a:lnTo>
                <a:lnTo>
                  <a:pt x="12192013" y="6861061"/>
                </a:lnTo>
                <a:lnTo>
                  <a:pt x="1219201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9976104" y="457199"/>
            <a:ext cx="1229995" cy="6864350"/>
          </a:xfrm>
          <a:custGeom>
            <a:avLst/>
            <a:gdLst/>
            <a:ahLst/>
            <a:cxnLst/>
            <a:rect l="l" t="t" r="r" b="b"/>
            <a:pathLst>
              <a:path w="1229995" h="6864350">
                <a:moveTo>
                  <a:pt x="1222248" y="6864096"/>
                </a:moveTo>
                <a:lnTo>
                  <a:pt x="1220724" y="6862572"/>
                </a:lnTo>
                <a:lnTo>
                  <a:pt x="1219200" y="6859523"/>
                </a:lnTo>
                <a:lnTo>
                  <a:pt x="0" y="1524"/>
                </a:lnTo>
                <a:lnTo>
                  <a:pt x="0" y="0"/>
                </a:lnTo>
                <a:lnTo>
                  <a:pt x="9144" y="0"/>
                </a:lnTo>
                <a:lnTo>
                  <a:pt x="1228344" y="6858000"/>
                </a:lnTo>
                <a:lnTo>
                  <a:pt x="1229868" y="6861048"/>
                </a:lnTo>
                <a:lnTo>
                  <a:pt x="1228344" y="6862572"/>
                </a:lnTo>
                <a:lnTo>
                  <a:pt x="1225296" y="6862572"/>
                </a:lnTo>
                <a:lnTo>
                  <a:pt x="1222248" y="6864096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031479" y="4134611"/>
            <a:ext cx="4772025" cy="3187065"/>
          </a:xfrm>
          <a:custGeom>
            <a:avLst/>
            <a:gdLst/>
            <a:ahLst/>
            <a:cxnLst/>
            <a:rect l="l" t="t" r="r" b="b"/>
            <a:pathLst>
              <a:path w="4772025" h="3187065">
                <a:moveTo>
                  <a:pt x="4572" y="3186684"/>
                </a:moveTo>
                <a:lnTo>
                  <a:pt x="1524" y="3185160"/>
                </a:lnTo>
                <a:lnTo>
                  <a:pt x="0" y="3183636"/>
                </a:lnTo>
                <a:lnTo>
                  <a:pt x="0" y="3179064"/>
                </a:lnTo>
                <a:lnTo>
                  <a:pt x="1524" y="3177540"/>
                </a:lnTo>
                <a:lnTo>
                  <a:pt x="4764024" y="1524"/>
                </a:lnTo>
                <a:lnTo>
                  <a:pt x="4767072" y="0"/>
                </a:lnTo>
                <a:lnTo>
                  <a:pt x="4770120" y="0"/>
                </a:lnTo>
                <a:lnTo>
                  <a:pt x="4771643" y="3048"/>
                </a:lnTo>
                <a:lnTo>
                  <a:pt x="4771643" y="7620"/>
                </a:lnTo>
                <a:lnTo>
                  <a:pt x="4770120" y="9143"/>
                </a:lnTo>
                <a:lnTo>
                  <a:pt x="7620" y="3185160"/>
                </a:lnTo>
                <a:lnTo>
                  <a:pt x="4572" y="3186684"/>
                </a:lnTo>
                <a:close/>
              </a:path>
            </a:pathLst>
          </a:custGeom>
          <a:solidFill>
            <a:srgbClr val="D8D8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37192" y="457200"/>
            <a:ext cx="3264407" cy="686104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9600" y="4465320"/>
            <a:ext cx="451103" cy="28529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6000" y="1339306"/>
            <a:ext cx="10769600" cy="799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 u="sng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0080" y="1787652"/>
            <a:ext cx="1152144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352544" y="7228332"/>
            <a:ext cx="409651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40080" y="7228332"/>
            <a:ext cx="29443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17152" y="7228332"/>
            <a:ext cx="294436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9.jpg"/><Relationship Id="rId21" Type="http://schemas.openxmlformats.org/officeDocument/2006/relationships/image" Target="../media/image27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image" Target="../media/image8.jpg"/><Relationship Id="rId16" Type="http://schemas.openxmlformats.org/officeDocument/2006/relationships/image" Target="../media/image22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5" Type="http://schemas.openxmlformats.org/officeDocument/2006/relationships/image" Target="../media/image21.jpg"/><Relationship Id="rId23" Type="http://schemas.openxmlformats.org/officeDocument/2006/relationships/image" Target="../media/image29.jpg"/><Relationship Id="rId10" Type="http://schemas.openxmlformats.org/officeDocument/2006/relationships/image" Target="../media/image16.jpg"/><Relationship Id="rId19" Type="http://schemas.openxmlformats.org/officeDocument/2006/relationships/image" Target="../media/image25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Relationship Id="rId14" Type="http://schemas.openxmlformats.org/officeDocument/2006/relationships/image" Target="../media/image20.jpg"/><Relationship Id="rId22" Type="http://schemas.openxmlformats.org/officeDocument/2006/relationships/image" Target="../media/image28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lingayasldims" TargetMode="External"/><Relationship Id="rId7" Type="http://schemas.openxmlformats.org/officeDocument/2006/relationships/hyperlink" Target="https://www.linkedin.com/company/lldims-delhi/" TargetMode="External"/><Relationship Id="rId2" Type="http://schemas.openxmlformats.org/officeDocument/2006/relationships/hyperlink" Target="http://www.instagram.com/doe_lldims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object 14"/>
          <p:cNvGrpSpPr/>
          <p:nvPr/>
        </p:nvGrpSpPr>
        <p:grpSpPr>
          <a:xfrm>
            <a:off x="8116823" y="2170176"/>
            <a:ext cx="902335" cy="344805"/>
            <a:chOff x="8116823" y="2170176"/>
            <a:chExt cx="902335" cy="344805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16823" y="2170176"/>
              <a:ext cx="902208" cy="3444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90432" y="2170176"/>
              <a:ext cx="158495" cy="344424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4867655" y="2572511"/>
            <a:ext cx="4352925" cy="341630"/>
            <a:chOff x="4867655" y="2572511"/>
            <a:chExt cx="4352925" cy="341630"/>
          </a:xfrm>
        </p:grpSpPr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67655" y="2572511"/>
              <a:ext cx="1386840" cy="34137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907023" y="2572511"/>
              <a:ext cx="106679" cy="3413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80176" y="2572511"/>
              <a:ext cx="1325879" cy="34137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70776" y="2572511"/>
              <a:ext cx="649223" cy="3413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55407" y="2572511"/>
              <a:ext cx="624839" cy="3413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1751" y="2572511"/>
              <a:ext cx="106679" cy="34137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97951" y="2572511"/>
              <a:ext cx="1222248" cy="341375"/>
            </a:xfrm>
            <a:prstGeom prst="rect">
              <a:avLst/>
            </a:prstGeom>
          </p:spPr>
        </p:pic>
      </p:grpSp>
      <p:grpSp>
        <p:nvGrpSpPr>
          <p:cNvPr id="26" name="object 26"/>
          <p:cNvGrpSpPr/>
          <p:nvPr/>
        </p:nvGrpSpPr>
        <p:grpSpPr>
          <a:xfrm>
            <a:off x="5297423" y="3377184"/>
            <a:ext cx="3563620" cy="341630"/>
            <a:chOff x="5297423" y="3377184"/>
            <a:chExt cx="3563620" cy="34163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7423" y="3425952"/>
              <a:ext cx="106679" cy="27736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73623" y="3425952"/>
              <a:ext cx="2560319" cy="277367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339583" y="3377184"/>
              <a:ext cx="1520951" cy="341375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5385815" y="3776472"/>
            <a:ext cx="3432175" cy="341630"/>
            <a:chOff x="5385815" y="3776472"/>
            <a:chExt cx="3432175" cy="341630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385815" y="3776472"/>
              <a:ext cx="2310383" cy="3413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07935" y="3776472"/>
              <a:ext cx="1709927" cy="341375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5340096" y="4178808"/>
            <a:ext cx="3560445" cy="341630"/>
            <a:chOff x="5340096" y="4178808"/>
            <a:chExt cx="3560445" cy="341630"/>
          </a:xfrm>
        </p:grpSpPr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40096" y="4178808"/>
              <a:ext cx="2292095" cy="34137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59167" y="4178808"/>
              <a:ext cx="1840991" cy="341375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5391911" y="4581144"/>
            <a:ext cx="3667125" cy="341630"/>
            <a:chOff x="5391911" y="4581144"/>
            <a:chExt cx="3667125" cy="341630"/>
          </a:xfrm>
        </p:grpSpPr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91911" y="4581144"/>
              <a:ext cx="1316735" cy="34137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73367" y="4629912"/>
              <a:ext cx="2685287" cy="277368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634592" y="51320"/>
            <a:ext cx="9338208" cy="232082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" marR="30480" indent="-38100" algn="ctr">
              <a:lnSpc>
                <a:spcPct val="146100"/>
              </a:lnSpc>
              <a:spcBef>
                <a:spcPts val="100"/>
              </a:spcBef>
            </a:pP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(NAAC</a:t>
            </a:r>
            <a:r>
              <a:rPr sz="1800" b="1" spc="-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Accredited</a:t>
            </a:r>
            <a:r>
              <a:rPr sz="18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‘A+’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Grade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Institute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&amp;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Approved</a:t>
            </a:r>
            <a:r>
              <a:rPr sz="1800" b="1" spc="-3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U/s</a:t>
            </a:r>
            <a:r>
              <a:rPr sz="1800" b="1" spc="-3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2(f)</a:t>
            </a:r>
            <a:r>
              <a:rPr sz="18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of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00FF"/>
                </a:solidFill>
                <a:latin typeface="Times New Roman"/>
                <a:cs typeface="Times New Roman"/>
              </a:rPr>
              <a:t>UGC</a:t>
            </a:r>
            <a:r>
              <a:rPr sz="1800" b="1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0000FF"/>
                </a:solidFill>
                <a:latin typeface="Times New Roman"/>
                <a:cs typeface="Times New Roman"/>
              </a:rPr>
              <a:t>Act </a:t>
            </a:r>
            <a:r>
              <a:rPr lang="en-US" sz="1800" b="1" spc="-25" dirty="0" smtClean="0">
                <a:solidFill>
                  <a:srgbClr val="0000FF"/>
                </a:solidFill>
                <a:latin typeface="Times New Roman"/>
                <a:cs typeface="Times New Roman"/>
              </a:rPr>
              <a:t>1956</a:t>
            </a:r>
          </a:p>
          <a:p>
            <a:pPr marL="75565" marR="30480" indent="-38100" algn="ctr">
              <a:lnSpc>
                <a:spcPct val="146100"/>
              </a:lnSpc>
              <a:spcBef>
                <a:spcPts val="100"/>
              </a:spcBef>
            </a:pPr>
            <a:r>
              <a:rPr sz="2000" b="1" dirty="0" smtClean="0">
                <a:solidFill>
                  <a:srgbClr val="262626"/>
                </a:solidFill>
                <a:latin typeface="Times New Roman"/>
                <a:cs typeface="Times New Roman"/>
              </a:rPr>
              <a:t>LINGAYA’S</a:t>
            </a:r>
            <a:r>
              <a:rPr sz="2000" b="1" spc="-45" dirty="0" smtClean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62626"/>
                </a:solidFill>
                <a:latin typeface="Times New Roman"/>
                <a:cs typeface="Times New Roman"/>
              </a:rPr>
              <a:t>LALITA</a:t>
            </a:r>
            <a:r>
              <a:rPr sz="2000" b="1" spc="-55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62626"/>
                </a:solidFill>
                <a:latin typeface="Times New Roman"/>
                <a:cs typeface="Times New Roman"/>
              </a:rPr>
              <a:t>DEVI</a:t>
            </a:r>
            <a:r>
              <a:rPr sz="2000" b="1" spc="-50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62626"/>
                </a:solidFill>
                <a:latin typeface="Times New Roman"/>
                <a:cs typeface="Times New Roman"/>
              </a:rPr>
              <a:t>INSTITUTE</a:t>
            </a:r>
            <a:r>
              <a:rPr sz="2000" b="1" spc="-45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62626"/>
                </a:solidFill>
                <a:latin typeface="Times New Roman"/>
                <a:cs typeface="Times New Roman"/>
              </a:rPr>
              <a:t>OF</a:t>
            </a:r>
            <a:r>
              <a:rPr sz="2000" b="1" spc="-35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62626"/>
                </a:solidFill>
                <a:latin typeface="Times New Roman"/>
                <a:cs typeface="Times New Roman"/>
              </a:rPr>
              <a:t>MANAGEMENT</a:t>
            </a:r>
            <a:r>
              <a:rPr sz="2000" b="1" spc="-40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262626"/>
                </a:solidFill>
                <a:latin typeface="Times New Roman"/>
                <a:cs typeface="Times New Roman"/>
              </a:rPr>
              <a:t>&amp;</a:t>
            </a:r>
            <a:r>
              <a:rPr sz="2000" b="1" spc="-40" dirty="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262626"/>
                </a:solidFill>
                <a:latin typeface="Times New Roman"/>
                <a:cs typeface="Times New Roman"/>
              </a:rPr>
              <a:t>SCIENCES</a:t>
            </a:r>
            <a:endParaRPr sz="2000" dirty="0">
              <a:latin typeface="Times New Roman"/>
              <a:cs typeface="Times New Roman"/>
            </a:endParaRPr>
          </a:p>
          <a:p>
            <a:pPr marR="62865" algn="ctr">
              <a:lnSpc>
                <a:spcPct val="100000"/>
              </a:lnSpc>
              <a:spcBef>
                <a:spcPts val="620"/>
              </a:spcBef>
            </a:pP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Mandi</a:t>
            </a:r>
            <a:r>
              <a:rPr sz="2000" b="1" spc="-15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Road,</a:t>
            </a:r>
            <a:r>
              <a:rPr sz="2000" b="1" spc="-20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Mandi,</a:t>
            </a:r>
            <a:r>
              <a:rPr sz="2000" b="1" spc="-20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New</a:t>
            </a:r>
            <a:r>
              <a:rPr sz="2000" b="1" spc="-30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48422A"/>
                </a:solidFill>
                <a:latin typeface="Times New Roman"/>
                <a:cs typeface="Times New Roman"/>
              </a:rPr>
              <a:t>Delhi-110047</a:t>
            </a:r>
            <a:r>
              <a:rPr sz="2000" b="1" spc="-10" dirty="0" smtClean="0">
                <a:solidFill>
                  <a:srgbClr val="48422A"/>
                </a:solidFill>
                <a:latin typeface="Times New Roman"/>
                <a:cs typeface="Times New Roman"/>
              </a:rPr>
              <a:t>,</a:t>
            </a:r>
            <a:r>
              <a:rPr lang="en-US" sz="2000" b="1" spc="-10" dirty="0" smtClean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dirty="0" smtClean="0">
                <a:solidFill>
                  <a:srgbClr val="48422A"/>
                </a:solidFill>
                <a:latin typeface="Times New Roman"/>
                <a:cs typeface="Times New Roman"/>
              </a:rPr>
              <a:t>Ph</a:t>
            </a: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:</a:t>
            </a:r>
            <a:r>
              <a:rPr sz="2000" b="1" spc="-5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spc="-40" dirty="0">
                <a:solidFill>
                  <a:srgbClr val="48422A"/>
                </a:solidFill>
                <a:latin typeface="Times New Roman"/>
                <a:cs typeface="Times New Roman"/>
              </a:rPr>
              <a:t>(+9111-</a:t>
            </a: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43791939),</a:t>
            </a:r>
            <a:r>
              <a:rPr sz="2000" b="1" spc="25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48422A"/>
                </a:solidFill>
                <a:latin typeface="Times New Roman"/>
                <a:cs typeface="Times New Roman"/>
              </a:rPr>
              <a:t>Fax:</a:t>
            </a:r>
            <a:r>
              <a:rPr sz="2000" b="1" spc="20" dirty="0">
                <a:solidFill>
                  <a:srgbClr val="48422A"/>
                </a:solidFill>
                <a:latin typeface="Times New Roman"/>
                <a:cs typeface="Times New Roman"/>
              </a:rPr>
              <a:t> </a:t>
            </a:r>
            <a:r>
              <a:rPr sz="2000" b="1" spc="-35" dirty="0">
                <a:solidFill>
                  <a:srgbClr val="48422A"/>
                </a:solidFill>
                <a:latin typeface="Times New Roman"/>
                <a:cs typeface="Times New Roman"/>
              </a:rPr>
              <a:t>011-</a:t>
            </a:r>
            <a:r>
              <a:rPr sz="2000" b="1" spc="-10" dirty="0">
                <a:solidFill>
                  <a:srgbClr val="48422A"/>
                </a:solidFill>
                <a:latin typeface="Times New Roman"/>
                <a:cs typeface="Times New Roman"/>
              </a:rPr>
              <a:t>26651050</a:t>
            </a:r>
            <a:endParaRPr sz="2000" dirty="0">
              <a:latin typeface="Times New Roman"/>
              <a:cs typeface="Times New Roman"/>
            </a:endParaRPr>
          </a:p>
          <a:p>
            <a:pPr marR="35560" algn="ctr">
              <a:lnSpc>
                <a:spcPct val="100000"/>
              </a:lnSpc>
              <a:spcBef>
                <a:spcPts val="994"/>
              </a:spcBef>
            </a:pP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Affiliated</a:t>
            </a:r>
            <a:r>
              <a:rPr sz="2000" b="1" spc="-35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to</a:t>
            </a:r>
            <a:r>
              <a:rPr sz="2000" b="1" spc="-4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GGSIP</a:t>
            </a:r>
            <a:r>
              <a:rPr sz="2000" b="1" spc="-2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University,</a:t>
            </a:r>
            <a:r>
              <a:rPr sz="2000" b="1" spc="-2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Delhi,</a:t>
            </a:r>
            <a:r>
              <a:rPr sz="2000" b="1" spc="-2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Govt.</a:t>
            </a:r>
            <a:r>
              <a:rPr sz="2000" b="1" spc="-35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of</a:t>
            </a:r>
            <a:r>
              <a:rPr sz="2000" b="1" spc="-1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Delhi</a:t>
            </a:r>
            <a:r>
              <a:rPr sz="2000" b="1" spc="-2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&amp;</a:t>
            </a:r>
            <a:r>
              <a:rPr sz="2000" b="1" spc="-3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 smtClean="0">
                <a:solidFill>
                  <a:srgbClr val="932313"/>
                </a:solidFill>
                <a:latin typeface="Times New Roman"/>
                <a:cs typeface="Times New Roman"/>
              </a:rPr>
              <a:t>NCTE</a:t>
            </a:r>
            <a:r>
              <a:rPr lang="en-US" sz="2000" b="1" spc="-20" dirty="0" smtClean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</a:p>
          <a:p>
            <a:pPr marR="35560" algn="ctr">
              <a:lnSpc>
                <a:spcPct val="100000"/>
              </a:lnSpc>
              <a:spcBef>
                <a:spcPts val="994"/>
              </a:spcBef>
            </a:pPr>
            <a:r>
              <a:rPr sz="2000" b="1" dirty="0" smtClean="0">
                <a:solidFill>
                  <a:srgbClr val="932313"/>
                </a:solidFill>
                <a:latin typeface="Times New Roman"/>
                <a:cs typeface="Times New Roman"/>
              </a:rPr>
              <a:t>(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NAAC</a:t>
            </a:r>
            <a:r>
              <a:rPr sz="2000" b="1" spc="-45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932313"/>
                </a:solidFill>
                <a:latin typeface="Times New Roman"/>
                <a:cs typeface="Times New Roman"/>
              </a:rPr>
              <a:t>“A+”</a:t>
            </a:r>
            <a:r>
              <a:rPr sz="2000" b="1" spc="-20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932313"/>
                </a:solidFill>
                <a:latin typeface="Times New Roman"/>
                <a:cs typeface="Times New Roman"/>
              </a:rPr>
              <a:t>Grade</a:t>
            </a:r>
            <a:r>
              <a:rPr sz="2000" b="1" spc="-105" dirty="0">
                <a:solidFill>
                  <a:srgbClr val="932313"/>
                </a:solidFill>
                <a:latin typeface="Times New Roman"/>
                <a:cs typeface="Times New Roman"/>
              </a:rPr>
              <a:t> </a:t>
            </a:r>
            <a:r>
              <a:rPr sz="2800" b="1" spc="-15" baseline="12345" dirty="0">
                <a:solidFill>
                  <a:srgbClr val="932313"/>
                </a:solidFill>
                <a:latin typeface="Times New Roman"/>
                <a:cs typeface="Times New Roman"/>
              </a:rPr>
              <a:t>Accredited</a:t>
            </a:r>
            <a:r>
              <a:rPr sz="2800" b="1" spc="-15" baseline="12345" dirty="0" smtClean="0">
                <a:solidFill>
                  <a:srgbClr val="932313"/>
                </a:solidFill>
                <a:latin typeface="Times New Roman"/>
                <a:cs typeface="Times New Roman"/>
              </a:rPr>
              <a:t>)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40" name="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-21021" y="0"/>
            <a:ext cx="1697421" cy="168490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1104313" y="0"/>
            <a:ext cx="1706402" cy="1431536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-762000" y="2188048"/>
            <a:ext cx="10383300" cy="1960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08225" marR="2367280" algn="ctr">
              <a:lnSpc>
                <a:spcPct val="137200"/>
              </a:lnSpc>
              <a:spcBef>
                <a:spcPts val="590"/>
              </a:spcBef>
            </a:pPr>
            <a:r>
              <a:rPr lang="en-US" sz="28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NEWSLETTER:</a:t>
            </a:r>
            <a:r>
              <a:rPr lang="en-US" sz="2800" b="1" spc="-9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APRIL,</a:t>
            </a:r>
            <a:r>
              <a:rPr lang="en-US" sz="2800" b="1" u="sng" spc="1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2800" b="1" u="sng" spc="-2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2025</a:t>
            </a:r>
            <a:r>
              <a:rPr lang="en-US" sz="28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2308225" marR="2367280" algn="ctr">
              <a:lnSpc>
                <a:spcPct val="137200"/>
              </a:lnSpc>
              <a:spcBef>
                <a:spcPts val="590"/>
              </a:spcBef>
            </a:pPr>
            <a:r>
              <a:rPr lang="en-US" sz="28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DEPARTMENT:</a:t>
            </a:r>
            <a:r>
              <a:rPr lang="en-US" sz="2800" b="1" spc="-3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spc="-1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EDUCATION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marR="59690" algn="ctr">
              <a:lnSpc>
                <a:spcPct val="100000"/>
              </a:lnSpc>
              <a:spcBef>
                <a:spcPts val="1390"/>
              </a:spcBef>
            </a:pPr>
            <a:r>
              <a:rPr lang="en-US" sz="2800" b="1" baseline="12345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THEME:</a:t>
            </a:r>
            <a:r>
              <a:rPr lang="en-US" sz="2800" b="1" spc="-44" baseline="1234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“Skill</a:t>
            </a:r>
            <a:r>
              <a:rPr lang="en-US" sz="2800" b="1" u="sng" spc="-15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lang="en-US" sz="2800" b="1" u="sng" spc="-10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Development”</a:t>
            </a: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45" name="object 4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97156" y="4751831"/>
            <a:ext cx="4323844" cy="21285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object 5"/>
          <p:cNvPicPr/>
          <p:nvPr/>
        </p:nvPicPr>
        <p:blipFill rotWithShape="1">
          <a:blip r:embed="rId23" cstate="print"/>
          <a:srcRect l="1167" t="969" r="1" b="1815"/>
          <a:stretch/>
        </p:blipFill>
        <p:spPr>
          <a:xfrm>
            <a:off x="7841556" y="2159673"/>
            <a:ext cx="4334254" cy="2286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880131" y="4215385"/>
            <a:ext cx="64008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b="0" i="0" dirty="0" smtClean="0">
                <a:solidFill>
                  <a:srgbClr val="000000"/>
                </a:solidFill>
                <a:effectLst/>
              </a:rPr>
              <a:t>Process of acquiring, improving, and enhancing a wide range of skills and competencies. </a:t>
            </a:r>
            <a:endParaRPr lang="en-US" dirty="0" smtClean="0">
              <a:effectLst/>
            </a:endParaRPr>
          </a:p>
          <a:p>
            <a:pPr algn="l" rtl="0"/>
            <a:r>
              <a:rPr lang="en-US" b="0" i="0" dirty="0" smtClean="0">
                <a:solidFill>
                  <a:srgbClr val="000000"/>
                </a:solidFill>
                <a:effectLst/>
              </a:rPr>
              <a:t>Deliberate, continuous effort to build knowledge, expertise, and capabilities in specific areas to meet the demands of one's work or to pursue personal and professional growth. </a:t>
            </a:r>
            <a:endParaRPr lang="en-US" dirty="0" smtClean="0">
              <a:effectLst/>
            </a:endParaRPr>
          </a:p>
          <a:p>
            <a:pPr algn="l" rtl="0"/>
            <a:r>
              <a:rPr lang="en-US" b="0" i="0" dirty="0" smtClean="0">
                <a:solidFill>
                  <a:srgbClr val="000000"/>
                </a:solidFill>
                <a:effectLst/>
              </a:rPr>
              <a:t>Development of skills contribute to structural transformation</a:t>
            </a:r>
            <a:endParaRPr lang="en-US" dirty="0" smtClean="0">
              <a:effectLst/>
            </a:endParaRPr>
          </a:p>
          <a:p>
            <a:pPr algn="l" rtl="0"/>
            <a:r>
              <a:rPr lang="en-US" b="0" i="0" dirty="0" smtClean="0">
                <a:solidFill>
                  <a:srgbClr val="000000"/>
                </a:solidFill>
                <a:effectLst/>
              </a:rPr>
              <a:t>economic growth by enhancing employability and labor productivity and </a:t>
            </a:r>
            <a:endParaRPr lang="en-US" dirty="0" smtClean="0">
              <a:effectLst/>
            </a:endParaRPr>
          </a:p>
          <a:p>
            <a:pPr algn="l" rtl="0"/>
            <a:r>
              <a:rPr lang="en-US" b="0" i="0" dirty="0" smtClean="0">
                <a:solidFill>
                  <a:srgbClr val="000000"/>
                </a:solidFill>
                <a:effectLst/>
              </a:rPr>
              <a:t>helping countries to become more competitive. </a:t>
            </a:r>
            <a:endParaRPr lang="en-US" dirty="0"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1000" y="448968"/>
            <a:ext cx="9213966" cy="662182"/>
          </a:xfrm>
          <a:prstGeom prst="rect">
            <a:avLst/>
          </a:prstGeom>
        </p:spPr>
        <p:txBody>
          <a:bodyPr vert="horz" wrap="square" lIns="0" tIns="107138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AWARDS &amp; RECOGNITIONS</a:t>
            </a:r>
            <a:endParaRPr lang="en-US" sz="4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1230" y="1016908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JUDO COMPETITION</a:t>
            </a:r>
            <a:endParaRPr lang="en-US" sz="240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6693568" y="1033956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NSS EVENT</a:t>
            </a:r>
            <a:endParaRPr lang="en-US" sz="2400" b="1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30" y="1495621"/>
            <a:ext cx="3343438" cy="25075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521" y="1478573"/>
            <a:ext cx="3366168" cy="2524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2229" y="4055323"/>
            <a:ext cx="2546460" cy="3252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76"/>
          <a:stretch/>
        </p:blipFill>
        <p:spPr>
          <a:xfrm>
            <a:off x="5979030" y="4055323"/>
            <a:ext cx="4166936" cy="32529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1" y="1458520"/>
            <a:ext cx="2263254" cy="28321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863" y="1458520"/>
            <a:ext cx="2407800" cy="28161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1" y="4419599"/>
            <a:ext cx="4910692" cy="28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0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/>
          <p:nvPr/>
        </p:nvSpPr>
        <p:spPr>
          <a:xfrm>
            <a:off x="792283" y="580441"/>
            <a:ext cx="2331917" cy="29815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2090"/>
              </a:lnSpc>
              <a:spcBef>
                <a:spcPts val="225"/>
              </a:spcBef>
            </a:pPr>
            <a:r>
              <a:rPr sz="2000" b="1" u="sng" dirty="0">
                <a:solidFill>
                  <a:schemeClr val="tx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</a:rPr>
              <a:t>FOLLOW</a:t>
            </a:r>
            <a:r>
              <a:rPr sz="2000" b="1" u="sng" spc="35" dirty="0">
                <a:solidFill>
                  <a:schemeClr val="tx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sng" dirty="0">
                <a:solidFill>
                  <a:schemeClr val="tx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</a:rPr>
              <a:t>US</a:t>
            </a:r>
            <a:r>
              <a:rPr sz="2000" b="1" u="sng" spc="40" dirty="0">
                <a:solidFill>
                  <a:schemeClr val="tx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</a:rPr>
              <a:t> </a:t>
            </a:r>
            <a:r>
              <a:rPr sz="2000" b="1" u="sng" dirty="0" smtClean="0">
                <a:solidFill>
                  <a:schemeClr val="tx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</a:rPr>
              <a:t>ON</a:t>
            </a:r>
            <a:endParaRPr sz="2000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70678" y="1940247"/>
            <a:ext cx="6086056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</a:rPr>
              <a:t>https://</a:t>
            </a:r>
            <a:r>
              <a:rPr sz="2400" u="sng" spc="-10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Trebuchet MS"/>
                <a:cs typeface="Trebuchet MS"/>
                <a:hlinkClick r:id="rId2"/>
              </a:rPr>
              <a:t>www.instagram.com/doe_lldims</a:t>
            </a:r>
            <a:r>
              <a:rPr sz="24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  <a:hlinkClick r:id="rId2"/>
              </a:rPr>
              <a:t>/</a:t>
            </a:r>
            <a:endParaRPr sz="240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82710" y="2929134"/>
            <a:ext cx="625472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rebuchet MS"/>
                <a:cs typeface="Trebuchet MS"/>
                <a:hlinkClick r:id="rId3"/>
              </a:rPr>
              <a:t>https://www.youtube.com/@lingayasldims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6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19109" y="1001841"/>
            <a:ext cx="685800" cy="681728"/>
          </a:xfrm>
          <a:prstGeom prst="rect">
            <a:avLst/>
          </a:prstGeom>
        </p:spPr>
      </p:pic>
      <p:pic>
        <p:nvPicPr>
          <p:cNvPr id="24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19109" y="1835396"/>
            <a:ext cx="685800" cy="804016"/>
          </a:xfrm>
          <a:prstGeom prst="rect">
            <a:avLst/>
          </a:prstGeom>
        </p:spPr>
      </p:pic>
      <p:pic>
        <p:nvPicPr>
          <p:cNvPr id="25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1901" y="2843817"/>
            <a:ext cx="623008" cy="735164"/>
          </a:xfrm>
          <a:prstGeom prst="rect">
            <a:avLst/>
          </a:prstGeom>
        </p:spPr>
      </p:pic>
      <p:sp>
        <p:nvSpPr>
          <p:cNvPr id="26" name="object 9"/>
          <p:cNvSpPr txBox="1"/>
          <p:nvPr/>
        </p:nvSpPr>
        <p:spPr>
          <a:xfrm>
            <a:off x="940864" y="3971499"/>
            <a:ext cx="10887075" cy="18460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590">
              <a:lnSpc>
                <a:spcPts val="2130"/>
              </a:lnSpc>
              <a:spcBef>
                <a:spcPts val="95"/>
              </a:spcBef>
            </a:pP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ABOUT</a:t>
            </a:r>
            <a:r>
              <a:rPr sz="2000" spc="2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US:</a:t>
            </a:r>
            <a:r>
              <a:rPr sz="2000" spc="1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u="sng" spc="-10" dirty="0">
                <a:solidFill>
                  <a:schemeClr val="tx1"/>
                </a:solidFill>
                <a:uFill>
                  <a:solidFill>
                    <a:srgbClr val="99CA3B"/>
                  </a:solidFill>
                </a:uFill>
                <a:latin typeface="Trebuchet MS"/>
                <a:cs typeface="Trebuchet MS"/>
              </a:rPr>
              <a:t>https://lldims.edu.in/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CONTACT</a:t>
            </a:r>
            <a:r>
              <a:rPr sz="2000" spc="-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NO</a:t>
            </a:r>
            <a:r>
              <a:rPr sz="2000" spc="2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50" dirty="0" smtClean="0">
                <a:solidFill>
                  <a:schemeClr val="tx1"/>
                </a:solidFill>
                <a:latin typeface="Trebuchet MS"/>
                <a:cs typeface="Trebuchet MS"/>
              </a:rPr>
              <a:t>-</a:t>
            </a:r>
            <a:r>
              <a:rPr lang="en-US" sz="2000" spc="-5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+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91-</a:t>
            </a:r>
            <a:r>
              <a:rPr sz="2000" spc="-20" dirty="0">
                <a:solidFill>
                  <a:schemeClr val="tx1"/>
                </a:solidFill>
                <a:latin typeface="Trebuchet MS"/>
                <a:cs typeface="Trebuchet MS"/>
              </a:rPr>
              <a:t>11-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437919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endParaRPr lang="en-US" sz="2000" b="1" spc="-10" dirty="0" smtClean="0">
              <a:solidFill>
                <a:schemeClr val="tx1"/>
              </a:solidFill>
              <a:latin typeface="Trebuchet MS"/>
              <a:cs typeface="Trebuchet MS"/>
            </a:endParaRPr>
          </a:p>
          <a:p>
            <a:pPr marL="90170">
              <a:lnSpc>
                <a:spcPct val="100000"/>
              </a:lnSpc>
              <a:spcBef>
                <a:spcPts val="5"/>
              </a:spcBef>
            </a:pPr>
            <a:r>
              <a:rPr sz="2000" b="1" dirty="0" smtClean="0">
                <a:solidFill>
                  <a:schemeClr val="tx1"/>
                </a:solidFill>
                <a:latin typeface="Trebuchet MS"/>
                <a:cs typeface="Trebuchet MS"/>
              </a:rPr>
              <a:t>FACULTY</a:t>
            </a:r>
            <a:r>
              <a:rPr sz="2000" b="1" spc="-3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chemeClr val="tx1"/>
                </a:solidFill>
                <a:latin typeface="Trebuchet MS"/>
                <a:cs typeface="Trebuchet MS"/>
              </a:rPr>
              <a:t>MEMBERS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:</a:t>
            </a:r>
            <a:r>
              <a:rPr sz="20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Dr.</a:t>
            </a:r>
            <a:r>
              <a:rPr sz="2000" spc="-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Jyoti</a:t>
            </a:r>
            <a:r>
              <a:rPr sz="2000" spc="-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Dahiya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,HoD</a:t>
            </a:r>
            <a:r>
              <a:rPr sz="2000" spc="-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(Department</a:t>
            </a:r>
            <a:r>
              <a:rPr sz="20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of</a:t>
            </a:r>
            <a:r>
              <a:rPr sz="2000" spc="-1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Education)</a:t>
            </a:r>
            <a:r>
              <a:rPr sz="20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Prof.</a:t>
            </a:r>
            <a:r>
              <a:rPr sz="2000" spc="-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Dr.</a:t>
            </a:r>
            <a:r>
              <a:rPr sz="20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Manju</a:t>
            </a:r>
            <a:r>
              <a:rPr sz="2000" spc="-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Sharma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,</a:t>
            </a:r>
            <a:r>
              <a:rPr sz="2000" spc="-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Ms.</a:t>
            </a:r>
            <a:r>
              <a:rPr sz="20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Anjali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Bhardwaj,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Mr.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MasroorHasan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,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Ms.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Neha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Mohgaonkar,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Ms</a:t>
            </a:r>
            <a:r>
              <a:rPr sz="2000" spc="-4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.</a:t>
            </a:r>
            <a:r>
              <a:rPr sz="2000" spc="-2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PrachyaPrerna,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Dr.Bindia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Rani,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Ms.Baby</a:t>
            </a:r>
            <a:r>
              <a:rPr sz="2000" spc="-2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chemeClr val="tx1"/>
                </a:solidFill>
                <a:latin typeface="Trebuchet MS"/>
                <a:cs typeface="Trebuchet MS"/>
              </a:rPr>
              <a:t>kumari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Mr.</a:t>
            </a:r>
            <a:r>
              <a:rPr sz="2000" spc="-3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Anil,</a:t>
            </a:r>
            <a:r>
              <a:rPr sz="2000" spc="-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Mr.</a:t>
            </a:r>
            <a:r>
              <a:rPr sz="2000" spc="-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chemeClr val="tx1"/>
                </a:solidFill>
                <a:latin typeface="Trebuchet MS"/>
                <a:cs typeface="Trebuchet MS"/>
              </a:rPr>
              <a:t>Rashid</a:t>
            </a:r>
            <a:r>
              <a:rPr sz="2000" spc="-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chemeClr val="tx1"/>
                </a:solidFill>
                <a:latin typeface="Trebuchet MS"/>
                <a:cs typeface="Trebuchet MS"/>
              </a:rPr>
              <a:t>Ahmed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7" name="object 10"/>
          <p:cNvSpPr txBox="1"/>
          <p:nvPr/>
        </p:nvSpPr>
        <p:spPr>
          <a:xfrm>
            <a:off x="889922" y="6317872"/>
            <a:ext cx="2650490" cy="557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77470" algn="ctr">
              <a:lnSpc>
                <a:spcPct val="104400"/>
              </a:lnSpc>
            </a:pPr>
            <a:r>
              <a:rPr sz="1800" b="1" dirty="0">
                <a:solidFill>
                  <a:srgbClr val="0070BF"/>
                </a:solidFill>
                <a:latin typeface="Trebuchet MS"/>
                <a:cs typeface="Trebuchet MS"/>
              </a:rPr>
              <a:t>Ms.Baby</a:t>
            </a:r>
            <a:r>
              <a:rPr sz="1800" b="1" spc="-60" dirty="0">
                <a:solidFill>
                  <a:srgbClr val="0070B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70BF"/>
                </a:solidFill>
                <a:latin typeface="Trebuchet MS"/>
                <a:cs typeface="Trebuchet MS"/>
              </a:rPr>
              <a:t>kumari </a:t>
            </a:r>
            <a:r>
              <a:rPr sz="1800" b="1" dirty="0">
                <a:latin typeface="Trebuchet MS"/>
                <a:cs typeface="Trebuchet MS"/>
              </a:rPr>
              <a:t>Newsletter</a:t>
            </a:r>
            <a:r>
              <a:rPr sz="1800" b="1" spc="-8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Co-</a:t>
            </a:r>
            <a:r>
              <a:rPr sz="1800" b="1" spc="-10" dirty="0">
                <a:latin typeface="Trebuchet MS"/>
                <a:cs typeface="Trebuchet MS"/>
              </a:rPr>
              <a:t>Ordinator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8" name="object 11"/>
          <p:cNvSpPr txBox="1"/>
          <p:nvPr/>
        </p:nvSpPr>
        <p:spPr>
          <a:xfrm>
            <a:off x="4827736" y="6233041"/>
            <a:ext cx="3113333" cy="607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5600" algn="ctr">
              <a:lnSpc>
                <a:spcPct val="105000"/>
              </a:lnSpc>
              <a:spcBef>
                <a:spcPts val="100"/>
              </a:spcBef>
            </a:pPr>
            <a:r>
              <a:rPr sz="1800" b="1" dirty="0">
                <a:solidFill>
                  <a:srgbClr val="0070BF"/>
                </a:solidFill>
                <a:latin typeface="Trebuchet MS"/>
                <a:cs typeface="Trebuchet MS"/>
              </a:rPr>
              <a:t>Dr.</a:t>
            </a:r>
            <a:r>
              <a:rPr sz="1800" b="1" spc="-45" dirty="0">
                <a:solidFill>
                  <a:srgbClr val="0070BF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70BF"/>
                </a:solidFill>
                <a:latin typeface="Trebuchet MS"/>
                <a:cs typeface="Trebuchet MS"/>
              </a:rPr>
              <a:t>Jyoti</a:t>
            </a:r>
            <a:r>
              <a:rPr sz="1800" b="1" spc="-40" dirty="0">
                <a:solidFill>
                  <a:srgbClr val="0070BF"/>
                </a:solidFill>
                <a:latin typeface="Trebuchet MS"/>
                <a:cs typeface="Trebuchet MS"/>
              </a:rPr>
              <a:t> </a:t>
            </a:r>
            <a:r>
              <a:rPr sz="1800" b="1" spc="-10" dirty="0" err="1">
                <a:solidFill>
                  <a:srgbClr val="0070BF"/>
                </a:solidFill>
                <a:latin typeface="Trebuchet MS"/>
                <a:cs typeface="Trebuchet MS"/>
              </a:rPr>
              <a:t>Dahiya</a:t>
            </a:r>
            <a:r>
              <a:rPr sz="1800" b="1" spc="-10" dirty="0">
                <a:solidFill>
                  <a:srgbClr val="0070BF"/>
                </a:solidFill>
                <a:latin typeface="Trebuchet MS"/>
                <a:cs typeface="Trebuchet MS"/>
              </a:rPr>
              <a:t> </a:t>
            </a:r>
            <a:endParaRPr lang="en-US" sz="1800" b="1" spc="-10" dirty="0" smtClean="0">
              <a:solidFill>
                <a:srgbClr val="0070BF"/>
              </a:solidFill>
              <a:latin typeface="Trebuchet MS"/>
              <a:cs typeface="Trebuchet MS"/>
            </a:endParaRPr>
          </a:p>
          <a:p>
            <a:pPr marL="12700" marR="5080" indent="355600" algn="ctr">
              <a:lnSpc>
                <a:spcPct val="105000"/>
              </a:lnSpc>
              <a:spcBef>
                <a:spcPts val="100"/>
              </a:spcBef>
            </a:pPr>
            <a:r>
              <a:rPr sz="1800" b="1" dirty="0" err="1" smtClean="0">
                <a:latin typeface="Trebuchet MS"/>
                <a:cs typeface="Trebuchet MS"/>
              </a:rPr>
              <a:t>HoD</a:t>
            </a:r>
            <a:r>
              <a:rPr sz="1800" b="1" dirty="0">
                <a:latin typeface="Trebuchet MS"/>
                <a:cs typeface="Trebuchet MS"/>
              </a:rPr>
              <a:t>,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Dept.</a:t>
            </a:r>
            <a:r>
              <a:rPr sz="1800" b="1" spc="-3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of</a:t>
            </a:r>
            <a:r>
              <a:rPr sz="1800" b="1" spc="-10" dirty="0">
                <a:latin typeface="Trebuchet MS"/>
                <a:cs typeface="Trebuchet MS"/>
              </a:rPr>
              <a:t> </a:t>
            </a:r>
            <a:r>
              <a:rPr lang="en-US" sz="1800" b="1" spc="-10" dirty="0" smtClean="0">
                <a:latin typeface="Trebuchet MS"/>
                <a:cs typeface="Trebuchet MS"/>
              </a:rPr>
              <a:t>E</a:t>
            </a:r>
            <a:r>
              <a:rPr sz="1800" b="1" spc="-10" dirty="0" smtClean="0">
                <a:latin typeface="Trebuchet MS"/>
                <a:cs typeface="Trebuchet MS"/>
              </a:rPr>
              <a:t>ducation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29" name="object 12"/>
          <p:cNvSpPr txBox="1"/>
          <p:nvPr/>
        </p:nvSpPr>
        <p:spPr>
          <a:xfrm>
            <a:off x="9234168" y="6184340"/>
            <a:ext cx="2366645" cy="5748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2755" algn="ctr">
              <a:lnSpc>
                <a:spcPct val="105000"/>
              </a:lnSpc>
              <a:spcBef>
                <a:spcPts val="100"/>
              </a:spcBef>
            </a:pPr>
            <a:r>
              <a:rPr sz="1800" b="1" dirty="0">
                <a:solidFill>
                  <a:srgbClr val="0070BF"/>
                </a:solidFill>
                <a:latin typeface="Trebuchet MS"/>
                <a:cs typeface="Trebuchet MS"/>
              </a:rPr>
              <a:t>Dr.</a:t>
            </a:r>
            <a:r>
              <a:rPr sz="1800" b="1" spc="-45" dirty="0">
                <a:solidFill>
                  <a:srgbClr val="0070BF"/>
                </a:solidFill>
                <a:latin typeface="Trebuchet MS"/>
                <a:cs typeface="Trebuchet MS"/>
              </a:rPr>
              <a:t> </a:t>
            </a:r>
            <a:r>
              <a:rPr sz="1800" b="1" dirty="0">
                <a:solidFill>
                  <a:srgbClr val="0070BF"/>
                </a:solidFill>
                <a:latin typeface="Trebuchet MS"/>
                <a:cs typeface="Trebuchet MS"/>
              </a:rPr>
              <a:t>Pranav</a:t>
            </a:r>
            <a:r>
              <a:rPr sz="1800" b="1" spc="-50" dirty="0">
                <a:solidFill>
                  <a:srgbClr val="0070BF"/>
                </a:solidFill>
                <a:latin typeface="Trebuchet MS"/>
                <a:cs typeface="Trebuchet MS"/>
              </a:rPr>
              <a:t> </a:t>
            </a:r>
            <a:r>
              <a:rPr sz="1800" b="1" spc="-10" dirty="0">
                <a:solidFill>
                  <a:srgbClr val="0070BF"/>
                </a:solidFill>
                <a:latin typeface="Trebuchet MS"/>
                <a:cs typeface="Trebuchet MS"/>
              </a:rPr>
              <a:t>Mishra </a:t>
            </a:r>
            <a:r>
              <a:rPr sz="1800" b="1" dirty="0">
                <a:latin typeface="Trebuchet MS"/>
                <a:cs typeface="Trebuchet MS"/>
              </a:rPr>
              <a:t>Director,</a:t>
            </a:r>
            <a:r>
              <a:rPr sz="1800" b="1" spc="-70" dirty="0">
                <a:latin typeface="Trebuchet MS"/>
                <a:cs typeface="Trebuchet MS"/>
              </a:rPr>
              <a:t> </a:t>
            </a:r>
            <a:r>
              <a:rPr sz="1800" b="1" spc="-10" dirty="0">
                <a:latin typeface="Trebuchet MS"/>
                <a:cs typeface="Trebuchet MS"/>
              </a:rPr>
              <a:t>LLDIMS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86344" y="1104631"/>
            <a:ext cx="6707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hlinkClick r:id="rId7"/>
              </a:rPr>
              <a:t>https://www.linkedin.com/company/lldims-delhi/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937535"/>
              </p:ext>
            </p:extLst>
          </p:nvPr>
        </p:nvGraphicFramePr>
        <p:xfrm>
          <a:off x="609600" y="914400"/>
          <a:ext cx="11429999" cy="6248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45623"/>
                <a:gridCol w="2056469"/>
                <a:gridCol w="1990349"/>
                <a:gridCol w="2487598"/>
                <a:gridCol w="2349960"/>
              </a:tblGrid>
              <a:tr h="415116"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01.04.2025*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02.04.2025*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03.04.2025*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04.04.2025*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89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05.04.2025*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</a:tr>
              <a:tr h="776132"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06.04.2025*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07.04.2025*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08.04.2025*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09.04.2025*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JOB</a:t>
                      </a:r>
                      <a:r>
                        <a:rPr sz="1600" b="1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FAIR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10.04.2025*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</a:tr>
              <a:tr h="408231"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11.04.2025*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12.04.2025*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13.04.2025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14.04.2025*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15.04.2025*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CBFDA"/>
                    </a:solidFill>
                  </a:tcPr>
                </a:tc>
              </a:tr>
              <a:tr h="1548328"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16.04.2025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17.04.2025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18.04.2025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179705" marR="175260" indent="1270" algn="ctr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WORKSHOP</a:t>
                      </a:r>
                      <a:r>
                        <a:rPr sz="16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ON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MICRO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TEACHING SKILLS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19.04.2025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84150" marR="179705" algn="ctr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WORKSHOP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MICRO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TEACHING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SKILLS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20.04.2025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</a:tr>
              <a:tr h="1546359">
                <a:tc>
                  <a:txBody>
                    <a:bodyPr/>
                    <a:lstStyle/>
                    <a:p>
                      <a:pPr algn="ctr">
                        <a:lnSpc>
                          <a:spcPts val="185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21.04.2025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377825" marR="371475" algn="ctr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VISIT</a:t>
                      </a:r>
                      <a:r>
                        <a:rPr sz="1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 INCLUSIVE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6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ANANT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LEARNING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CENTRE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9BF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22.04.2025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23.04.2025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24.04.2025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55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25.04.2025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70180" marR="165100" algn="ctr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AWARENESS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ROLE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GUIDANCE</a:t>
                      </a:r>
                      <a:r>
                        <a:rPr sz="1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FOR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ACADEMIC</a:t>
                      </a:r>
                      <a:r>
                        <a:rPr sz="16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PURPOSES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554230"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26.04.2025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27.04.2025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28.04.2025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29.04.2025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6E4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70"/>
                        </a:lnSpc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30.04.2025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172085" marR="167005" algn="ctr">
                        <a:lnSpc>
                          <a:spcPts val="1960"/>
                        </a:lnSpc>
                        <a:spcBef>
                          <a:spcPts val="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ENGAGING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STUDENTS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SELF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ASSESMENT TECHNIQUES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91000" y="381000"/>
            <a:ext cx="48830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0" i="0" dirty="0" smtClean="0">
                <a:solidFill>
                  <a:srgbClr val="FF0000"/>
                </a:solidFill>
                <a:effectLst/>
              </a:rPr>
              <a:t>ACTIVITIES CALENDAR </a:t>
            </a:r>
            <a:endParaRPr lang="en-US" sz="32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" y="7403068"/>
            <a:ext cx="830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i="0" dirty="0" smtClean="0">
                <a:solidFill>
                  <a:srgbClr val="7030A0"/>
                </a:solidFill>
                <a:effectLst/>
              </a:rPr>
              <a:t>ACTIVITIES ARE FLERXIBLE ,THE DATES CAN BE CHANGED. </a:t>
            </a:r>
            <a:endParaRPr lang="en-US" b="1" dirty="0"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610600" y="7372290"/>
            <a:ext cx="6400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sz="2000" b="1" i="0" dirty="0" smtClean="0">
                <a:solidFill>
                  <a:srgbClr val="7030A0"/>
                </a:solidFill>
                <a:effectLst/>
              </a:rPr>
              <a:t>*PSE II :1ST TO 15TH APRIL 2025 </a:t>
            </a:r>
            <a:endParaRPr lang="en-US" sz="2000" b="1" dirty="0"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09941"/>
              </p:ext>
            </p:extLst>
          </p:nvPr>
        </p:nvGraphicFramePr>
        <p:xfrm>
          <a:off x="0" y="-33938"/>
          <a:ext cx="12801600" cy="78063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44583"/>
                <a:gridCol w="5309052"/>
                <a:gridCol w="3047965"/>
              </a:tblGrid>
              <a:tr h="890051">
                <a:tc gridSpan="3">
                  <a:txBody>
                    <a:bodyPr/>
                    <a:lstStyle/>
                    <a:p>
                      <a:pPr algn="ctr">
                        <a:lnSpc>
                          <a:spcPts val="2295"/>
                        </a:lnSpc>
                      </a:pPr>
                      <a:endParaRPr lang="en-US" sz="3600" dirty="0" smtClean="0">
                        <a:latin typeface="Calibri"/>
                        <a:cs typeface="Calibri"/>
                      </a:endParaRPr>
                    </a:p>
                    <a:p>
                      <a:pPr marL="0" marR="0" indent="0" algn="ctr" defTabSz="914400" eaLnBrk="1" fontAlgn="auto" latinLnBrk="0" hangingPunct="1">
                        <a:lnSpc>
                          <a:spcPts val="22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u="sng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SYLLABUS</a:t>
                      </a:r>
                      <a:r>
                        <a:rPr lang="en-US" sz="3600" b="1" u="sng" spc="-45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3600" b="1" u="sng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TO</a:t>
                      </a:r>
                      <a:r>
                        <a:rPr lang="en-US" sz="3600" b="1" u="sng" spc="-25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3600" b="1" u="sng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BE</a:t>
                      </a:r>
                      <a:r>
                        <a:rPr lang="en-US" sz="3600" b="1" u="sng" spc="-25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3600" b="1" u="sng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COVERED</a:t>
                      </a:r>
                      <a:r>
                        <a:rPr lang="en-US" sz="3600" b="1" u="sng" spc="-35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3600" b="1" u="sng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IN</a:t>
                      </a:r>
                      <a:r>
                        <a:rPr lang="en-US" sz="3600" b="1" u="sng" spc="-25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3600" b="1" u="sng" spc="-10" dirty="0" smtClean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+mn-lt"/>
                          <a:cs typeface="Calibri"/>
                        </a:rPr>
                        <a:t>APRIL</a:t>
                      </a:r>
                      <a:endParaRPr lang="en-US" sz="3600" dirty="0" smtClean="0">
                        <a:latin typeface="+mn-lt"/>
                        <a:cs typeface="Calibri"/>
                      </a:endParaRPr>
                    </a:p>
                    <a:p>
                      <a:pPr algn="ctr">
                        <a:lnSpc>
                          <a:spcPts val="2295"/>
                        </a:lnSpc>
                      </a:pPr>
                      <a:endParaRPr sz="3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BD4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372992">
                <a:tc>
                  <a:txBody>
                    <a:bodyPr/>
                    <a:lstStyle/>
                    <a:p>
                      <a:pPr marL="67945">
                        <a:lnSpc>
                          <a:spcPts val="188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BED102-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Learning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Teaching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8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BED210-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Gender,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Society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223520">
                        <a:lnSpc>
                          <a:spcPts val="1960"/>
                        </a:lnSpc>
                        <a:spcBef>
                          <a:spcPts val="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BED222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Health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Physical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Education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ts val="188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&amp;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366904">
                <a:tc>
                  <a:txBody>
                    <a:bodyPr/>
                    <a:lstStyle/>
                    <a:p>
                      <a:pPr marL="114300">
                        <a:lnSpc>
                          <a:spcPts val="187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BED210-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Gender,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Society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212-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Knowledge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Curriculum: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Perspectives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Education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87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BED232-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Life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Skills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Education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 marR="913765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366037">
                <a:tc>
                  <a:txBody>
                    <a:bodyPr/>
                    <a:lstStyle/>
                    <a:p>
                      <a:pPr marL="67945">
                        <a:lnSpc>
                          <a:spcPts val="187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BED104-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 marR="1200785" indent="45720">
                        <a:lnSpc>
                          <a:spcPct val="101200"/>
                        </a:lnSpc>
                        <a:spcBef>
                          <a:spcPts val="1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Contemporary</a:t>
                      </a:r>
                      <a:r>
                        <a:rPr sz="16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perspectives</a:t>
                      </a:r>
                      <a:r>
                        <a:rPr sz="16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Education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BED214-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Guidance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Counselling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406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67945" marR="222885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BED110-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Entrepreneurial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Mindset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70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BED216-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Environmental</a:t>
                      </a:r>
                      <a:r>
                        <a:rPr sz="16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Education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  <a:tr h="1370383"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BED116-</a:t>
                      </a:r>
                      <a:r>
                        <a:rPr sz="1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150-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67945" marR="779780">
                        <a:lnSpc>
                          <a:spcPct val="101899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Pedagogy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Subject-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(I)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Pedagogy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6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School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Subject-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(II)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855"/>
                        </a:lnSpc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Subject:</a:t>
                      </a:r>
                      <a:r>
                        <a:rPr sz="16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BED218-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Creating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an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Inclusive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School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Syllabus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Unit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IV</a:t>
                      </a:r>
                      <a:r>
                        <a:rPr sz="16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&amp;</a:t>
                      </a:r>
                      <a:r>
                        <a:rPr sz="16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B8B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22216" y="318596"/>
            <a:ext cx="9213966" cy="969959"/>
          </a:xfrm>
          <a:prstGeom prst="rect">
            <a:avLst/>
          </a:prstGeom>
        </p:spPr>
        <p:txBody>
          <a:bodyPr vert="horz" wrap="square" lIns="0" tIns="107138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GLIMPSES</a:t>
            </a:r>
            <a:r>
              <a:rPr lang="en-US" sz="2800" u="none" spc="-3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OF</a:t>
            </a:r>
            <a:r>
              <a:rPr lang="en-US" sz="2800" u="none" spc="-3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CELEBRATION</a:t>
            </a:r>
            <a:r>
              <a:rPr lang="en-US" sz="2800" u="none" spc="-4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DONE</a:t>
            </a:r>
            <a:r>
              <a:rPr lang="en-US" sz="2800" u="none" spc="-4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IN</a:t>
            </a:r>
            <a:r>
              <a:rPr lang="en-US" sz="2800" u="none" spc="-1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THE</a:t>
            </a:r>
            <a:r>
              <a:rPr lang="en-US" sz="2800" u="none" spc="-4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MONTH</a:t>
            </a:r>
            <a:r>
              <a:rPr lang="en-US" sz="2800" u="none" spc="-30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OF</a:t>
            </a:r>
            <a:r>
              <a:rPr lang="en-US" sz="2800" u="none" spc="-35" dirty="0" smtClean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lang="en-US" sz="2800" u="none" spc="-10" dirty="0" smtClean="0">
                <a:solidFill>
                  <a:schemeClr val="tx1"/>
                </a:solidFill>
                <a:latin typeface="Trebuchet MS"/>
                <a:cs typeface="Trebuchet MS"/>
              </a:rPr>
              <a:t>MARCH </a:t>
            </a:r>
            <a:r>
              <a:rPr lang="en-US" sz="2800" u="sng" spc="-1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rebuchet MS"/>
                <a:cs typeface="Trebuchet MS"/>
              </a:rPr>
              <a:t>2025</a:t>
            </a:r>
            <a:endParaRPr lang="en-US" sz="32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898060"/>
            <a:ext cx="3069336" cy="22646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532883" y="1352172"/>
            <a:ext cx="2713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CULTURAL</a:t>
            </a:r>
            <a:r>
              <a:rPr lang="en-US" sz="2400" b="1" u="sng" spc="-8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u="sng" spc="-20" dirty="0" smtClean="0">
                <a:solidFill>
                  <a:schemeClr val="tx1"/>
                </a:solidFill>
                <a:latin typeface="Times New Roman"/>
                <a:cs typeface="Times New Roman"/>
              </a:rPr>
              <a:t>FAIR</a:t>
            </a:r>
            <a:endParaRPr lang="en-US" sz="2400" b="1" u="sng" dirty="0"/>
          </a:p>
        </p:txBody>
      </p:sp>
      <p:pic>
        <p:nvPicPr>
          <p:cNvPr id="18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4369676"/>
            <a:ext cx="3096766" cy="2790344"/>
          </a:xfrm>
          <a:prstGeom prst="rect">
            <a:avLst/>
          </a:prstGeom>
        </p:spPr>
      </p:pic>
      <p:pic>
        <p:nvPicPr>
          <p:cNvPr id="19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27873" y="1898060"/>
            <a:ext cx="3637788" cy="2246360"/>
          </a:xfrm>
          <a:prstGeom prst="rect">
            <a:avLst/>
          </a:prstGeom>
        </p:spPr>
      </p:pic>
      <p:pic>
        <p:nvPicPr>
          <p:cNvPr id="20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35756" y="4369676"/>
            <a:ext cx="3637789" cy="279034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229600" y="1284893"/>
            <a:ext cx="376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DEBATE COMPETITION</a:t>
            </a:r>
            <a:endParaRPr lang="en-US" sz="2400" b="1" u="sng" dirty="0"/>
          </a:p>
        </p:txBody>
      </p:sp>
      <p:pic>
        <p:nvPicPr>
          <p:cNvPr id="22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11078" y="1842533"/>
            <a:ext cx="5071808" cy="2301887"/>
          </a:xfrm>
          <a:prstGeom prst="rect">
            <a:avLst/>
          </a:prstGeom>
        </p:spPr>
      </p:pic>
      <p:pic>
        <p:nvPicPr>
          <p:cNvPr id="33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66854" y="4369676"/>
            <a:ext cx="2580128" cy="2790344"/>
          </a:xfrm>
          <a:prstGeom prst="rect">
            <a:avLst/>
          </a:prstGeom>
        </p:spPr>
      </p:pic>
      <p:pic>
        <p:nvPicPr>
          <p:cNvPr id="34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34600" y="4369676"/>
            <a:ext cx="2348285" cy="27903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391975"/>
            <a:ext cx="23009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STREET PLAY</a:t>
            </a:r>
            <a:endParaRPr lang="en-US" sz="2400" b="1" u="sng" dirty="0"/>
          </a:p>
        </p:txBody>
      </p:sp>
      <p:pic>
        <p:nvPicPr>
          <p:cNvPr id="10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1005178"/>
            <a:ext cx="5166650" cy="2653284"/>
          </a:xfrm>
          <a:prstGeom prst="rect">
            <a:avLst/>
          </a:prstGeom>
        </p:spPr>
      </p:pic>
      <p:pic>
        <p:nvPicPr>
          <p:cNvPr id="11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00" y="3810000"/>
            <a:ext cx="5166650" cy="3352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229600" y="391975"/>
            <a:ext cx="2809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POSTER MAKING</a:t>
            </a:r>
            <a:endParaRPr lang="en-US" sz="2400" b="1" u="sng" dirty="0"/>
          </a:p>
        </p:txBody>
      </p:sp>
      <p:pic>
        <p:nvPicPr>
          <p:cNvPr id="17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96442" y="872033"/>
            <a:ext cx="5524079" cy="2786429"/>
          </a:xfrm>
          <a:prstGeom prst="rect">
            <a:avLst/>
          </a:prstGeom>
        </p:spPr>
      </p:pic>
      <p:pic>
        <p:nvPicPr>
          <p:cNvPr id="18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96442" y="3783724"/>
            <a:ext cx="5521451" cy="33790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52600" y="476350"/>
            <a:ext cx="3320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HOLI CELEBRATION</a:t>
            </a:r>
            <a:endParaRPr lang="en-US" sz="2400" b="1" u="sng" dirty="0"/>
          </a:p>
        </p:txBody>
      </p:sp>
      <p:pic>
        <p:nvPicPr>
          <p:cNvPr id="10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990" y="1084171"/>
            <a:ext cx="2286020" cy="2891180"/>
          </a:xfrm>
          <a:prstGeom prst="rect">
            <a:avLst/>
          </a:prstGeom>
        </p:spPr>
      </p:pic>
      <p:pic>
        <p:nvPicPr>
          <p:cNvPr id="1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00400" y="1077465"/>
            <a:ext cx="2595234" cy="2897885"/>
          </a:xfrm>
          <a:prstGeom prst="rect">
            <a:avLst/>
          </a:prstGeom>
        </p:spPr>
      </p:pic>
      <p:pic>
        <p:nvPicPr>
          <p:cNvPr id="12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1990" y="4114800"/>
            <a:ext cx="5033644" cy="3200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43800" y="476350"/>
            <a:ext cx="3050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GRATITUDE WALL</a:t>
            </a:r>
            <a:endParaRPr lang="en-US" sz="2400" b="1" u="sng" dirty="0"/>
          </a:p>
        </p:txBody>
      </p:sp>
      <p:pic>
        <p:nvPicPr>
          <p:cNvPr id="15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4600" y="938015"/>
            <a:ext cx="5941086" cy="3020567"/>
          </a:xfrm>
          <a:prstGeom prst="rect">
            <a:avLst/>
          </a:prstGeom>
        </p:spPr>
      </p:pic>
      <p:pic>
        <p:nvPicPr>
          <p:cNvPr id="16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11462" y="4114800"/>
            <a:ext cx="5954224" cy="30830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95400" y="557018"/>
            <a:ext cx="9213966" cy="662182"/>
          </a:xfrm>
          <a:prstGeom prst="rect">
            <a:avLst/>
          </a:prstGeom>
        </p:spPr>
        <p:txBody>
          <a:bodyPr vert="horz" wrap="square" lIns="0" tIns="107138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AWARDS &amp; RECOGNITIONS</a:t>
            </a:r>
            <a:endParaRPr lang="en-US" sz="4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581400" y="1271752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WOMEN’S LEADERSHIP AWARD</a:t>
            </a:r>
            <a:endParaRPr lang="en-US" sz="2400" b="1" u="sng" dirty="0"/>
          </a:p>
        </p:txBody>
      </p:sp>
      <p:pic>
        <p:nvPicPr>
          <p:cNvPr id="14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" y="2057400"/>
            <a:ext cx="6781800" cy="4648200"/>
          </a:xfrm>
          <a:prstGeom prst="rect">
            <a:avLst/>
          </a:prstGeom>
        </p:spPr>
      </p:pic>
      <p:pic>
        <p:nvPicPr>
          <p:cNvPr id="1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1000" y="1881377"/>
            <a:ext cx="4245866" cy="50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06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81000" y="448968"/>
            <a:ext cx="9213966" cy="662182"/>
          </a:xfrm>
          <a:prstGeom prst="rect">
            <a:avLst/>
          </a:prstGeom>
        </p:spPr>
        <p:txBody>
          <a:bodyPr vert="horz" wrap="square" lIns="0" tIns="107138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u="none" dirty="0" smtClean="0">
                <a:solidFill>
                  <a:schemeClr val="tx1"/>
                </a:solidFill>
                <a:latin typeface="Trebuchet MS"/>
                <a:cs typeface="Trebuchet MS"/>
              </a:rPr>
              <a:t>AWARDS &amp; RECOGNITIONS</a:t>
            </a:r>
            <a:endParaRPr lang="en-US" sz="4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58440" y="1435476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DISTRIBUTION OF CERTIFICATES OF STREET PLAY</a:t>
            </a:r>
            <a:endParaRPr lang="en-US" sz="2400" b="1" u="sng" dirty="0"/>
          </a:p>
        </p:txBody>
      </p:sp>
      <p:pic>
        <p:nvPicPr>
          <p:cNvPr id="13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2510" y="2590800"/>
            <a:ext cx="5443730" cy="41481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5600" y="1422338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TAJ EVENT</a:t>
            </a:r>
            <a:endParaRPr lang="en-US" sz="2400" b="1" u="sng" dirty="0"/>
          </a:p>
        </p:txBody>
      </p:sp>
      <p:pic>
        <p:nvPicPr>
          <p:cNvPr id="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81952" y="1891886"/>
            <a:ext cx="2819402" cy="2614508"/>
          </a:xfrm>
          <a:prstGeom prst="rect">
            <a:avLst/>
          </a:prstGeom>
        </p:spPr>
      </p:pic>
      <p:pic>
        <p:nvPicPr>
          <p:cNvPr id="7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30212" y="1888172"/>
            <a:ext cx="2822547" cy="2610339"/>
          </a:xfrm>
          <a:prstGeom prst="rect">
            <a:avLst/>
          </a:prstGeom>
        </p:spPr>
      </p:pic>
      <p:pic>
        <p:nvPicPr>
          <p:cNvPr id="8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81951" y="4612620"/>
            <a:ext cx="5770807" cy="27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26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2400" y="381000"/>
            <a:ext cx="1043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spc="-10" dirty="0" smtClean="0">
                <a:solidFill>
                  <a:schemeClr val="tx1"/>
                </a:solidFill>
                <a:latin typeface="Times New Roman"/>
                <a:cs typeface="Times New Roman"/>
              </a:rPr>
              <a:t>K12 CAMPUS PLACEMENT DRIVE  ACHIEVERS</a:t>
            </a:r>
            <a:endParaRPr lang="en-US" sz="3200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538"/>
            <a:ext cx="4482776" cy="3169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68" y="927538"/>
            <a:ext cx="4742290" cy="3174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898" y="4058900"/>
            <a:ext cx="4745702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4995"/>
            <a:ext cx="4482776" cy="3340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214" y="2590800"/>
            <a:ext cx="3657600" cy="258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29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561</Words>
  <Application>Microsoft Office PowerPoint</Application>
  <PresentationFormat>Custom</PresentationFormat>
  <Paragraphs>112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GLIMPSES OF CELEBRATION DONE IN THE MONTH OF MARCH 2025</vt:lpstr>
      <vt:lpstr>PowerPoint Presentation</vt:lpstr>
      <vt:lpstr>PowerPoint Presentation</vt:lpstr>
      <vt:lpstr>AWARDS &amp; RECOGNITIONS</vt:lpstr>
      <vt:lpstr>AWARDS &amp; RECOGNITIONS</vt:lpstr>
      <vt:lpstr>PowerPoint Presentation</vt:lpstr>
      <vt:lpstr>AWARDS &amp; RECOGNITIONS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newsletter APRIL25 (02.04.25)</dc:title>
  <dc:creator>sg</dc:creator>
  <cp:lastModifiedBy>Microsoft account</cp:lastModifiedBy>
  <cp:revision>5</cp:revision>
  <dcterms:created xsi:type="dcterms:W3CDTF">2025-04-03T07:36:29Z</dcterms:created>
  <dcterms:modified xsi:type="dcterms:W3CDTF">2025-04-03T08:21:51Z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2025-04-02T00:00:00Z</vt:filetime>
  </property>
  <property fmtid="{D5CDD505-2E9C-101B-9397-08002B2CF9AE}" pid="3" name="LastSaved">
    <vt:filetime>2025-04-03T00:00:00Z</vt:filetime>
  </property>
  <property fmtid="{D5CDD505-2E9C-101B-9397-08002B2CF9AE}" pid="4" name="Producer">
    <vt:lpwstr>Microsoft: Print To PDF</vt:lpwstr>
  </property>
</Properties>
</file>